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3163-B33E-4CB4-8DB0-BB5FD608C538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579-5B1D-4723-A8F2-8B7F2CE90CB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3163-B33E-4CB4-8DB0-BB5FD608C538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579-5B1D-4723-A8F2-8B7F2CE90CB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3163-B33E-4CB4-8DB0-BB5FD608C538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579-5B1D-4723-A8F2-8B7F2CE90CBB}" type="slidenum">
              <a:rPr lang="ru-RU" smtClean="0"/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3163-B33E-4CB4-8DB0-BB5FD608C538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579-5B1D-4723-A8F2-8B7F2CE90CB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3163-B33E-4CB4-8DB0-BB5FD608C538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579-5B1D-4723-A8F2-8B7F2CE90CBB}" type="slidenum">
              <a:rPr lang="ru-RU" smtClean="0"/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3163-B33E-4CB4-8DB0-BB5FD608C538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579-5B1D-4723-A8F2-8B7F2CE90CB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3163-B33E-4CB4-8DB0-BB5FD608C538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579-5B1D-4723-A8F2-8B7F2CE90CB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3163-B33E-4CB4-8DB0-BB5FD608C538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579-5B1D-4723-A8F2-8B7F2CE90CB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3163-B33E-4CB4-8DB0-BB5FD608C538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579-5B1D-4723-A8F2-8B7F2CE90CB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3163-B33E-4CB4-8DB0-BB5FD608C538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579-5B1D-4723-A8F2-8B7F2CE90CB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3163-B33E-4CB4-8DB0-BB5FD608C538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579-5B1D-4723-A8F2-8B7F2CE90CB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3163-B33E-4CB4-8DB0-BB5FD608C538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579-5B1D-4723-A8F2-8B7F2CE90CB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3163-B33E-4CB4-8DB0-BB5FD608C538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579-5B1D-4723-A8F2-8B7F2CE90CB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3163-B33E-4CB4-8DB0-BB5FD608C538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579-5B1D-4723-A8F2-8B7F2CE90CB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3163-B33E-4CB4-8DB0-BB5FD608C538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579-5B1D-4723-A8F2-8B7F2CE90CB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3163-B33E-4CB4-8DB0-BB5FD608C538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579-5B1D-4723-A8F2-8B7F2CE90CB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C3163-B33E-4CB4-8DB0-BB5FD608C538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C3BA579-5B1D-4723-A8F2-8B7F2CE90CBB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923636"/>
            <a:ext cx="7766936" cy="1394691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"Детский сад </a:t>
            </a: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№126 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 вида с </a:t>
            </a:r>
            <a:b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татарским языком воспитания и обучения" </a:t>
            </a:r>
            <a:b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Московского 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г. Казани</a:t>
            </a:r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5795" y="3288147"/>
            <a:ext cx="5170824" cy="180416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Основной образовательной программы дошкольного образования 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710" y="2473421"/>
            <a:ext cx="4678983" cy="343361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0036" y="1320801"/>
            <a:ext cx="78139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ДОУ реализуется пять направлений,</a:t>
            </a:r>
            <a:endParaRPr lang="ru-RU" sz="2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обеспечивающие познавательное, речевое,</a:t>
            </a:r>
            <a:endParaRPr lang="ru-RU" sz="2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социально-коммуникативное, </a:t>
            </a:r>
            <a:r>
              <a:rPr lang="ru-RU" sz="2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</a:t>
            </a:r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эстетическое </a:t>
            </a:r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</a:t>
            </a:r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2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направлению (образовательной</a:t>
            </a:r>
            <a:endParaRPr lang="ru-RU" sz="2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области) соответствует тот или иной вид</a:t>
            </a:r>
            <a:endParaRPr lang="ru-RU" sz="2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</a:t>
            </a:r>
            <a:r>
              <a:rPr lang="ru-RU" sz="2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  <a:endParaRPr lang="ru-RU" sz="2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91536" y="534986"/>
          <a:ext cx="9038791" cy="4528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4284"/>
                <a:gridCol w="5744507"/>
              </a:tblGrid>
              <a:tr h="68669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</a:t>
                      </a:r>
                      <a:endParaRPr lang="ru-RU" sz="18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деятельности</a:t>
                      </a:r>
                      <a:endParaRPr lang="ru-RU" sz="18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8669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Социально-коммуникативное развитие</a:t>
                      </a:r>
                      <a:endParaRPr lang="ru-RU" sz="16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Нравственное воспитание, игра,</a:t>
                      </a:r>
                      <a:r>
                        <a:rPr lang="ru-RU" sz="1600" baseline="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совместная деятельность со сверстниками; общение со взрослыми и сверстниками, труд, творчество, ОБЖ</a:t>
                      </a:r>
                      <a:endParaRPr lang="ru-RU" sz="16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8669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</a:t>
                      </a:r>
                      <a:r>
                        <a:rPr lang="ru-RU" sz="1600" baseline="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развитие</a:t>
                      </a:r>
                      <a:endParaRPr lang="ru-RU" sz="16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Творчество, окружающий мир, математика, конструктивно-исследовательская деятельность, музыка</a:t>
                      </a:r>
                      <a:endParaRPr lang="ru-RU" sz="16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8669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</a:t>
                      </a:r>
                      <a:endParaRPr lang="ru-RU" sz="16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 связной речи, грамоте, знакомство с книжной культурой, детской литературой,</a:t>
                      </a:r>
                      <a:r>
                        <a:rPr lang="ru-RU" sz="1600" baseline="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обогащение словаря</a:t>
                      </a:r>
                      <a:endParaRPr lang="ru-RU" sz="16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8669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Художественно-эстетическое</a:t>
                      </a:r>
                      <a:r>
                        <a:rPr lang="ru-RU" sz="1600" baseline="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развитие</a:t>
                      </a:r>
                      <a:endParaRPr lang="ru-RU" sz="16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Продуктивные виды деятельности:</a:t>
                      </a:r>
                      <a:r>
                        <a:rPr lang="ru-RU" sz="1600" baseline="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рисование, лепка, аппликация, конструирование, ручной труд, театрализация, музыка, словесной творчество и фольклор</a:t>
                      </a:r>
                      <a:endParaRPr lang="ru-RU" sz="16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8669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 развитие</a:t>
                      </a:r>
                      <a:endParaRPr lang="ru-RU" sz="16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Подвижные игры и спортивные игры, </a:t>
                      </a:r>
                      <a:r>
                        <a:rPr lang="ru-RU" sz="1600" dirty="0" err="1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заряядка</a:t>
                      </a:r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все возможные виды гимнастики, основные движения, </a:t>
                      </a:r>
                      <a:r>
                        <a:rPr lang="ru-RU" sz="1600" dirty="0" err="1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здоровьесбережение</a:t>
                      </a:r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гигиена, правильное питание</a:t>
                      </a:r>
                      <a:endParaRPr lang="ru-RU" sz="16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74255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образовательных областей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50109"/>
            <a:ext cx="8596668" cy="459125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– коммуникативное развитие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Усвоение норм и ценностей, принятых в обществе, включая моральные и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нравственные ценности.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Развитие общения и взаимодействия ребёнка со взрослыми и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сверстниками.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Становление самостоятельности, целенаправленности и </a:t>
            </a:r>
            <a:r>
              <a:rPr lang="ru-RU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собственных действий.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Развитие социального и эмоционального интеллекта, эмоциональной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отзывчивости, сопереживания.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готовности к совместной деятельности.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уважительного отношения и чувства принадлежности к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своей семье и сообществу детей и взрослых в организации.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позитивных установок к различным видам труда и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основ безопасности в быту, социуме, природе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0436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образовательных областей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33237"/>
            <a:ext cx="8596668" cy="450812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endParaRPr lang="ru-RU" b="1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 детей, любознательности познавательной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познавательных действий, становление сознания.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воображения и творческой активности.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первичных представлений о себе, других людях, объектах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окружающего мира, их свойствах и отношениях (форме, цвете, размере,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материале, звучании, ритме, темпе, количестве, числе, части и целом,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 и времени, движении и покое, причинах и следствиях и др.),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 Формирование первичных представлений о малой родине и Отечестве,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о социокультурных ценностях нашего народа, об отечественных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традициях и праздниках, о планете Земля как общем доме людей, об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особенностях природы, многообразии стран и народов мира.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образовательных областей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0436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образовательных областей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88171" y="2114408"/>
            <a:ext cx="8596668" cy="388077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речью как средством общения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активного словаря.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связной, грамматически правильной диалогической и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монологической речи.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звуковой и интонационной культуры речи, фонематического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слуха.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книжной культурой, детской литературой, понимание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слух текстов различных жанров детской литературы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•Формирование звуковой </a:t>
            </a:r>
            <a:r>
              <a:rPr lang="ru-RU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аналитико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синтетической активности как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предпосылки обучения грамоте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0436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образовательных областей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74254" y="2152073"/>
            <a:ext cx="8599748" cy="387081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- эстетическое развитие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предпосылок ценностно – смыслового восприятия и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понимания произведений искусства (словесного, музыкального,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изобразительного), мира природы.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эстетического отношения к окружающему миру.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элементарных представлений о видах искусства.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музыки, художественной литературы, фольклора.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сопереживания персонажам художественных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произведений.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самостоятельной творческой деятельности детей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(изобразительной, конструктивно-модельной, музыкальной и др.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0436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образовательных областей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качеств.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формирование </a:t>
            </a:r>
            <a:r>
              <a:rPr lang="ru-RU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опорно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двигательной системы организма, 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равновесия, координации движений, крупной и мелкой моторики.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основных движений.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представлений о некоторых видах спорта.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подвижными играми с правилами.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целенаправленности и </a:t>
            </a:r>
            <a:r>
              <a:rPr lang="ru-RU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двигательной 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сфере.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элементарными нормами и правилами здорового образа 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0436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образовательного 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</a:t>
            </a:r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77334" y="1487055"/>
            <a:ext cx="8596668" cy="493221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Механизмом реализации задач, поставленных в программе, является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работы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детьми, которое носит комплексно-тематический характер. Оно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объединяет содержание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разных образовательных областей вокруг темы, задающей общий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смысловой контекст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Его освоение рассчитано на неделю. Вокруг темы выстраиваются разные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детской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в определенной последовательности. При этом каждый из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видов деятельности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сохранении своей специфики, имеет определенную направленность – в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ходе одних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стимулируется интерес к новому содержанию, в других - обогащаются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имеющиеся представления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третьих инициируется воплощение полученных представлений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самостоятельной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(игре, продуктивных видах деятельности и т.д.).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деятельность, таким образом, выстраивается как целостная,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осмысленная, интересная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понятная с точки зрения детского восприятия и, в то же время,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эффективно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решать образовательные задачи каждого направления развития. Такой подход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планированию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обеспечению баланса между непосредственно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деятельностью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самостоятельной деятельностью детей в разные режимные моменты,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способствует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активности детей, их познавательной мотивации и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поисковой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 Это обеспечивает уменьшение психологических нагрузок на детей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усилении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индивидуального подхода и учета интересов самих детей, и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взаимодействию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всеми участниками педагогического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0436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программы.</a:t>
            </a:r>
            <a:endParaRPr lang="ru-RU" sz="2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77334" y="1487055"/>
            <a:ext cx="8596668" cy="49322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Материально-технические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Соответствуют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санитарным нормам, правилам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пожарной безопасности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возрастным и индивидуальным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особенностям детей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Каждая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имеет пространственную среду, оборудование,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комплекты в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возрастом детей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среда: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общения и совместной деятельности детей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взрослых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двигательной активности, возможности для уединения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Соответствует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возрастным возможностям детей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изменений от образовательной ситуации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0436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программы.</a:t>
            </a:r>
            <a:endParaRPr lang="ru-RU" sz="2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40873"/>
            <a:ext cx="8596668" cy="507076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педагогические:</a:t>
            </a:r>
            <a:endParaRPr lang="ru-RU" sz="16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человеческому достоинству детей, формирование и поддержка их </a:t>
            </a:r>
            <a:r>
              <a:rPr lang="ru-RU" sz="1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положительной самооценки</a:t>
            </a:r>
            <a:endParaRPr lang="ru-RU" sz="16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 и методов работы, соответствующих возрасту, </a:t>
            </a:r>
            <a:r>
              <a:rPr lang="ru-RU" sz="1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индивидуальным особенностям</a:t>
            </a:r>
            <a:endParaRPr lang="ru-RU" sz="16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образовательной деятельности на основе взаимодействия взрослых с детьми</a:t>
            </a:r>
            <a:endParaRPr lang="ru-RU" sz="16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доброжелательного отношения детей к друг другу</a:t>
            </a:r>
            <a:endParaRPr lang="ru-RU" sz="16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-Возможность выбора детьми видов деятельности, общения</a:t>
            </a:r>
            <a:endParaRPr lang="ru-RU" sz="16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детей от всех форм физического и психического насилия</a:t>
            </a:r>
            <a:endParaRPr lang="ru-RU" sz="16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в воспитании детей, вовлечение семей в образовательную деятельность</a:t>
            </a:r>
            <a:endParaRPr lang="ru-RU" sz="16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</a:t>
            </a:r>
            <a:endParaRPr lang="ru-RU" sz="16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возможность выполнения требований Стандарта.</a:t>
            </a:r>
            <a:endParaRPr lang="ru-RU" sz="16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Гарантия бесплатного дошкольного </a:t>
            </a:r>
            <a:r>
              <a:rPr lang="ru-RU" sz="16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бразования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счет средств бюджетов </a:t>
            </a:r>
            <a:r>
              <a:rPr lang="ru-RU" sz="1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бюджетной системы 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в муниципальных организациях</a:t>
            </a:r>
            <a:endParaRPr lang="ru-RU" sz="16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Кадровые:</a:t>
            </a:r>
            <a:endParaRPr lang="ru-RU" sz="16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первой и высшей квалификационной категории составляют 78</a:t>
            </a:r>
            <a:r>
              <a:rPr lang="ru-RU" sz="1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  <a:endParaRPr lang="ru-RU" sz="16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руководители</a:t>
            </a:r>
            <a:endParaRPr lang="ru-RU" sz="16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учителя-логопеды</a:t>
            </a:r>
            <a:endParaRPr lang="ru-RU" sz="16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физическому воспитанию</a:t>
            </a:r>
            <a:endParaRPr lang="ru-RU" sz="16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по обучению татарскому язык</a:t>
            </a:r>
            <a:endParaRPr lang="ru-RU" sz="16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образовательного учреждения, </a:t>
            </a:r>
            <a:b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осуществляющего образовательную деятельность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 «Детский сад №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126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 с татарским языком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оспитания и обучения»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расположено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адресу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ул. Восстания, д. 44 а (юридический адрес) , телефон 8 (843) 564- 28-64;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ул.Тунакова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д.53а. Телефон: 8 (843) 561- 25- 21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дошкольной образовательной организации функционирует: 7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возрастных групп для детей раннего и дошкольного возраста, в том числе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1группа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раннего возраста, 2 группы - логопедические,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группы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 обучением и воспитанием детей на родном (татарском) языке.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0436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семьей</a:t>
            </a:r>
            <a:endParaRPr lang="ru-RU" sz="32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40873"/>
            <a:ext cx="8596668" cy="507076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создания партнерских отношений и укрепления доверия с семьями</a:t>
            </a:r>
            <a:endParaRPr lang="ru-RU" sz="1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педагоги используют язык открытой коммуникации и активно используют</a:t>
            </a:r>
            <a:endParaRPr lang="ru-RU" sz="1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формы и методы сотрудничества с семьями: Наглядно-информационные:</a:t>
            </a:r>
            <a:endParaRPr lang="ru-RU" sz="1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Сайт детского сада;</a:t>
            </a:r>
            <a:endParaRPr lang="ru-RU" sz="1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Анкетирование;</a:t>
            </a:r>
            <a:endParaRPr lang="ru-RU" sz="1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Информационные стенды в ДОУ и в группах;</a:t>
            </a:r>
            <a:endParaRPr lang="ru-RU" sz="1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Выставки детских работ, продуктов совместной деятельности;</a:t>
            </a:r>
            <a:endParaRPr lang="ru-RU" sz="1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Информирование о теме проекта в группах;</a:t>
            </a:r>
            <a:endParaRPr lang="ru-RU" sz="1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Книжка-памятка для родителей вновь поступающих детей. Познавательные:</a:t>
            </a:r>
            <a:endParaRPr lang="ru-RU" sz="1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Беседы</a:t>
            </a:r>
            <a:endParaRPr lang="ru-RU" sz="1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Родительские собрания;</a:t>
            </a:r>
            <a:endParaRPr lang="ru-RU" sz="1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Индивидуальные консультации;</a:t>
            </a:r>
            <a:endParaRPr lang="ru-RU" sz="1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Мастер-классы родители - детям;</a:t>
            </a:r>
            <a:endParaRPr lang="ru-RU" sz="1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Открытые образовательные мероприятия;</a:t>
            </a:r>
            <a:endParaRPr lang="ru-RU" sz="1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Совместные мероприятия, проекты, акции Досуговые:</a:t>
            </a:r>
            <a:endParaRPr lang="ru-RU" sz="1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Праздники;</a:t>
            </a:r>
            <a:endParaRPr lang="ru-RU" sz="1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Совместные досуги и развлечения;</a:t>
            </a:r>
            <a:endParaRPr lang="ru-RU" sz="1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Акции;</a:t>
            </a:r>
            <a:endParaRPr lang="ru-RU" sz="1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Участие родителей в конкурсах, выставках;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проектах</a:t>
            </a:r>
            <a:endParaRPr lang="ru-RU" sz="1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661" y="1422400"/>
            <a:ext cx="8596668" cy="4627418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  <a:r>
              <a:rPr lang="ru-RU" sz="2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126 </a:t>
            </a: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основным </a:t>
            </a:r>
            <a:b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нормативным документом, регламентирующим содержание и </a:t>
            </a:r>
            <a:b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 образовательной деятельности нашего </a:t>
            </a:r>
            <a:b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учреждения. </a:t>
            </a:r>
            <a:b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обеспечивает разностороннее развитие детей в </a:t>
            </a:r>
            <a:b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 от 2 до 7 лет с учетом их возрастных и индивидуальных </a:t>
            </a:r>
            <a:b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по основным областям: </a:t>
            </a:r>
            <a:r>
              <a:rPr lang="ru-RU" sz="2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- коммуникативное </a:t>
            </a: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развитие, познавательное развитие, речевое </a:t>
            </a:r>
            <a:r>
              <a:rPr lang="ru-RU" sz="2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художественно-эстетическое развитие, физическое </a:t>
            </a:r>
            <a:r>
              <a:rPr lang="ru-RU" sz="2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формирование общей культуры, развитие </a:t>
            </a:r>
            <a:b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физических, интеллектуальных, нравственных, эстетических и </a:t>
            </a:r>
            <a:b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личностных качеств, формирование предпосылок учебной </a:t>
            </a:r>
            <a:b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сохранение и укрепление здоровья детей </a:t>
            </a:r>
            <a:b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возраста.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5246255"/>
          </a:xfrm>
        </p:spPr>
        <p:txBody>
          <a:bodyPr>
            <a:noAutofit/>
          </a:bodyPr>
          <a:lstStyle/>
          <a:p>
            <a:br>
              <a:rPr lang="ru-RU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2–х частей: обязательной, которая составляет 60% от ее общего</a:t>
            </a:r>
            <a:b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объема и части, формируемую участниками образовательных отношений – 40% от ее общего</a:t>
            </a:r>
            <a:b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объема. Обе части являются взаимодополняющими и необходимыми с точки зрения</a:t>
            </a:r>
            <a:b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требований Федерального государственного образовательного стандарта</a:t>
            </a:r>
            <a:b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образования.</a:t>
            </a:r>
            <a:b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 учтены концептуальные положения используемой в учреждении примерной</a:t>
            </a:r>
            <a:b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общеобразовательной программы дошкольного образования «От рождения до</a:t>
            </a:r>
            <a:b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школы» под редакцией Н. Е. </a:t>
            </a:r>
            <a:r>
              <a:rPr lang="ru-RU" sz="1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Вераксы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 С. Комаровой, М. А. Васильевой.</a:t>
            </a:r>
            <a:b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программы, формируемая участниками образовательных отношений, составлена с</a:t>
            </a:r>
            <a:b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учётом образовательных потребностей, интересов и мотивов детей, членов их семей и</a:t>
            </a:r>
            <a:b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педагогов; расширяет и углубляет содержание образовательных областей обязательной части</a:t>
            </a:r>
            <a:b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с учетом парциальных программ и педагогических технологий:</a:t>
            </a:r>
            <a:b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-Парциальная программа художественно-эстетического развития детей 2-7 лет</a:t>
            </a:r>
            <a:b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«Цветные ладошки», И.А. Лыкова.</a:t>
            </a:r>
            <a:b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-Юный эколог. Программа экологического воспитания в детском саду, </a:t>
            </a:r>
            <a:r>
              <a:rPr lang="ru-RU" sz="1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С.Н.Николаева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-УМК «Говорим по-татарски», </a:t>
            </a:r>
            <a:r>
              <a:rPr lang="ru-RU" sz="1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Зарипова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З.М., </a:t>
            </a:r>
            <a:r>
              <a:rPr lang="ru-RU" sz="1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Кидрячева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Р.Г., Исаева Р.С.;</a:t>
            </a:r>
            <a:b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УМК «</a:t>
            </a:r>
            <a:r>
              <a:rPr lang="ru-RU" sz="1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телдə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сөйлəшəбез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«Говорим на родном языке», </a:t>
            </a:r>
            <a:r>
              <a:rPr lang="ru-RU" sz="1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Хазратова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Ф.В., </a:t>
            </a:r>
            <a:r>
              <a:rPr lang="ru-RU" sz="1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Зарипова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З.М.</a:t>
            </a:r>
            <a:b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-Региональная образовательная программа дошкольного образования», </a:t>
            </a:r>
            <a:r>
              <a:rPr lang="ru-RU" sz="1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Р.К.Шаехова</a:t>
            </a:r>
            <a:endParaRPr lang="ru-RU" sz="1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32873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marL="0" indent="0"/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программы: позитивная социализация и всестороннее</a:t>
            </a:r>
            <a:b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ребенка раннего и дошкольного возраста в</a:t>
            </a:r>
            <a:b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соответствующих его возрасту детских видах деятельности</a:t>
            </a:r>
            <a:b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13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3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-обеспечение единых для Российской Федерации содержания ДО и планируемых результатов освоения образовательной программы ДО;</a:t>
            </a:r>
            <a:br>
              <a:rPr lang="ru-RU" sz="13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-приобщение детей (в соответствии с возрастными особенностями)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br>
              <a:rPr lang="ru-RU" sz="13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-построение (структурирование) содержания образовательной деятельности на основе учёта возрастных и индивидуальных особенностей развития;</a:t>
            </a:r>
            <a:br>
              <a:rPr lang="ru-RU" sz="13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-создание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возможностей;</a:t>
            </a:r>
            <a:br>
              <a:rPr lang="ru-RU" sz="13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-охрана и укрепление физического и психического здоровья детей, в том числе их эмоционального благополучия;</a:t>
            </a:r>
            <a:br>
              <a:rPr lang="ru-RU" sz="13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-обеспечение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ответственности;</a:t>
            </a:r>
            <a:br>
              <a:rPr lang="ru-RU" sz="13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-обеспечение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  <a:br>
              <a:rPr lang="ru-RU" sz="13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-достижение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  <a:endParaRPr lang="ru-RU" sz="13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части, </a:t>
            </a:r>
            <a:r>
              <a:rPr lang="ru-RU" sz="27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формируемой участниками </a:t>
            </a:r>
            <a:r>
              <a:rPr lang="ru-RU" sz="27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r>
              <a:rPr lang="ru-RU" sz="27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 (региональные </a:t>
            </a:r>
            <a:r>
              <a:rPr lang="ru-RU" sz="27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приоритетные направления развития</a:t>
            </a:r>
            <a:r>
              <a:rPr lang="ru-RU" sz="27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видах деятельности</a:t>
            </a:r>
            <a:br>
              <a:rPr lang="ru-RU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 развитие </a:t>
            </a:r>
            <a:r>
              <a:rPr 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укрепление межнациональных коммуникаций</a:t>
            </a:r>
            <a:br>
              <a:rPr 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изучение государственных (русского и </a:t>
            </a:r>
            <a:r>
              <a:rPr lang="ru-RU" sz="2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татарского) языков РТ</a:t>
            </a:r>
            <a:br>
              <a:rPr lang="ru-RU" sz="2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 оказание квалифицированной помощи детям с </a:t>
            </a:r>
            <a:r>
              <a:rPr lang="ru-RU" sz="2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нарушениями речи</a:t>
            </a:r>
            <a:r>
              <a:rPr 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выравнивание речевого и психофизического </a:t>
            </a:r>
            <a:r>
              <a:rPr lang="ru-RU" sz="2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детей </a:t>
            </a:r>
            <a:r>
              <a:rPr 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фонетико</a:t>
            </a:r>
            <a:r>
              <a:rPr 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фонематическим недоразвитием </a:t>
            </a:r>
            <a:r>
              <a:rPr lang="ru-RU" sz="2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 (ФФН</a:t>
            </a:r>
            <a:r>
              <a:rPr 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 общим недоразвитием речи (ОНР</a:t>
            </a:r>
            <a:r>
              <a:rPr lang="ru-RU" sz="2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br>
              <a:rPr lang="ru-RU" sz="2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 формирование ценности здорового образа жизни, навыков</a:t>
            </a:r>
            <a:br>
              <a:rPr 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уверенного и безопасного поведения на улице и в транспорте</a:t>
            </a:r>
            <a:endParaRPr lang="ru-RU" sz="2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4255" y="295564"/>
            <a:ext cx="9180945" cy="1551709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just"/>
            <a:r>
              <a:rPr lang="ru-R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основной Программы</a:t>
            </a:r>
            <a:br>
              <a:rPr lang="ru-R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ФГОС, результаты должны быть представлены в виде целевых</a:t>
            </a:r>
            <a:br>
              <a:rPr lang="ru-R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ориентиров, которые представляют собой социально-нормативные </a:t>
            </a:r>
            <a:r>
              <a:rPr lang="ru-RU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характеристики </a:t>
            </a:r>
            <a:r>
              <a:rPr lang="ru-R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возможных достижений ребенка на этапе завершения </a:t>
            </a:r>
            <a:r>
              <a:rPr lang="ru-RU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дошкольного </a:t>
            </a:r>
            <a:r>
              <a:rPr lang="ru-R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4255" y="2235200"/>
            <a:ext cx="9319490" cy="4221017"/>
          </a:xfrm>
        </p:spPr>
        <p:txBody>
          <a:bodyPr>
            <a:noAutofit/>
          </a:bodyPr>
          <a:lstStyle/>
          <a:p>
            <a:pPr algn="just"/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образования в раннем возрасте:</a:t>
            </a:r>
            <a:endParaRPr lang="ru-RU" sz="1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•ребенок интересуется окружающими предметами и активно действует с ними; </a:t>
            </a:r>
            <a:r>
              <a:rPr lang="ru-RU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 вовлечен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действия с игрушками и другими предметами, стремится проявлять настойчивость </a:t>
            </a:r>
            <a:r>
              <a:rPr lang="ru-RU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достижении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 своих действий;</a:t>
            </a:r>
            <a:endParaRPr lang="ru-RU" sz="1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•использует специфические, культурно фиксированные предметные действия, знает </a:t>
            </a:r>
            <a:r>
              <a:rPr lang="ru-RU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бытовых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 (ложки, расчески, карандаша и пр.) и умеет пользоваться ими. </a:t>
            </a:r>
            <a:r>
              <a:rPr lang="ru-RU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Владеет простейшими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навыками самообслуживания; стремится проявлять самостоятельность в бытовом </a:t>
            </a:r>
            <a:r>
              <a:rPr lang="ru-RU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игровом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поведении;</a:t>
            </a:r>
            <a:endParaRPr lang="ru-RU" sz="1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•владеет активной речью, включенной в общение; может обращаться с вопросами и </a:t>
            </a:r>
            <a:r>
              <a:rPr lang="ru-RU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просьбами, понимает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взрослых; знает названия окружающих предметов и игрушек;</a:t>
            </a:r>
            <a:endParaRPr lang="ru-RU" sz="1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•стремится к общению со взрослыми и активно подражает им в движениях и </a:t>
            </a:r>
            <a:r>
              <a:rPr lang="ru-RU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действиях; появляются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игры, в которых ребенок воспроизводит действия взрослого;</a:t>
            </a:r>
            <a:endParaRPr lang="ru-RU" sz="1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проявляет интерес к сверстникам; наблюдает за их действиями и подражает им;</a:t>
            </a:r>
            <a:endParaRPr lang="ru-RU" sz="1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•проявляет интерес к стихам, песням и сказкам, рассматриванию картинки, стремится </a:t>
            </a:r>
            <a:r>
              <a:rPr lang="ru-RU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двигаться под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музыку; эмоционально откликается на различные произведения культуры и искусства;</a:t>
            </a:r>
            <a:endParaRPr lang="ru-RU" sz="1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у ребенка развита крупная моторика, он стремится осваивать различные виды движения (</a:t>
            </a:r>
            <a:r>
              <a:rPr lang="ru-RU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бег, лазанье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перешагивание и пр.)</a:t>
            </a:r>
            <a:endParaRPr lang="ru-RU" sz="1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45309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основной Программы</a:t>
            </a:r>
            <a:endParaRPr lang="ru-RU" sz="3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819565"/>
            <a:ext cx="8596668" cy="41017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на этапе завершения дошкольного образования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0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овладевает основными культурными средствами, способами деятельности, проявляет инициативу 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самостоятельность 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разных видах деятельности — игре, общении, познавательно-исследовательской 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конструировании 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др.; способен выбирать себе род занятий, участников по совместной деятельности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0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обладает установкой положительного отношения к миру, к разным видам труда, другим людям и самому 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себе, обладает 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чувством собственного достоинства; активно взаимодействует со сверстниками и взрослыми, участвует 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совместных 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играх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0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способен договариваться, учитывать интересы и чувства других, сопереживать неудачам и радоваться успехам 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других, адекватно 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свои чувства, в том числе 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чувство 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веры в себя, старается разрешать конфликты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0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</a:t>
            </a:r>
            <a:r>
              <a:rPr lang="ru-RU" sz="1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эмпатию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отношению к другим людям, готовность прийти на помощь тем, кто в этом нуждается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0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умение слышать других и стремление быть понятым другими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0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обладает развитым воображением, которое реализуется в разных видах деятельности, и прежде всего в игре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0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достаточно хорошо владеет устной речью, может выражать свои мысли и желания, использовать речь 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выражения 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своих мыслей, чувств и желаний, построения речевого высказывания в ситуации общения, выделять звуки 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словах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ребенка складываются предпосылки грамотности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•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способен к волевым усилиям, может следовать социальным нормам поведения и правилам в разных 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видах деятельности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 взаимоотношениях со взрослыми и сверстниками, может соблюдать правила безопасного поведения 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навыки 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личной </a:t>
            </a:r>
            <a:r>
              <a:rPr lang="ru-RU" sz="1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гигиены</a:t>
            </a:r>
            <a:r>
              <a:rPr lang="ru-RU" sz="10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.•</a:t>
            </a:r>
            <a:r>
              <a:rPr lang="ru-RU" sz="1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проявляет любознательность, задает вопросы взрослым и сверстникам, интересуется причинно- 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следственными связями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пытается самостоятельно придумывать объяснения явлениям природы и поступкам людей; склонен </a:t>
            </a:r>
            <a:r>
              <a:rPr lang="ru-RU" sz="10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наблюдать,экспериментировать.•</a:t>
            </a:r>
            <a:r>
              <a:rPr lang="ru-RU" sz="1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отзывается на красоту окружающего мира, произведения народного и профессионального искусства (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музыку, танцы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театральную деятельность, изобразительную деятельность и т.д.).</a:t>
            </a:r>
            <a:endParaRPr lang="ru-RU" sz="1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•имеет первичные представления о себе, семье, традиционных семейных ценностях, включая традиционные 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тендерные ориентации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проявляет уважение к своему и противоположному полу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0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соблюдает элементарные общепринятые нормы, имеет первичные ценностные представления о том, «что такое хорошо и </a:t>
            </a:r>
            <a:r>
              <a:rPr lang="ru-RU" sz="1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</a:t>
            </a: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плохо», стремится поступать хорошо; проявляет уважение к старшим и заботу о младших.</a:t>
            </a:r>
            <a:endParaRPr lang="ru-RU" sz="1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имеет начальные представления о здоровом образе жизни. Воспринимает здоровый образ жизни как ценность</a:t>
            </a:r>
            <a:endParaRPr lang="ru-RU" sz="1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9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9309"/>
            <a:ext cx="8596668" cy="1071418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B050"/>
                </a:solidFill>
              </a:rPr>
              <a:t>Планируемые результаты освоения основной Программы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66982"/>
            <a:ext cx="8596668" cy="523701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части, формируемой участниками образовательных отношений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УМК: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ситуативно понимать речь взрослого и других детей;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распоряжения по ходу действия игры или другой деятельности;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отвечать на вопросы (что это? кто это? какой? сколько? что нужно?) других участников общения, а также </a:t>
            </a:r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незнакомых взрослых</a:t>
            </a: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том числе носителей </a:t>
            </a:r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языка;</a:t>
            </a:r>
            <a:endParaRPr lang="ru-RU" sz="12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задавать </a:t>
            </a: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на изучаемом </a:t>
            </a:r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языке;</a:t>
            </a:r>
            <a:endParaRPr lang="ru-RU" sz="12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кратко </a:t>
            </a: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описывать предметы и явления; высказывать предположения;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как отдельные осмысленные высказывания, так и цепочку высказываний, связанных между собой логически.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коррекционная работа: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артикулировать все звуки речи в различных позициях;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дифференцировать все изученные звуки;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последовательность слов в предложении, слогов и звуков в словах;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производить элементарный звуковой анализ и синтез;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читать и правильно понимать прочитанное в пределах изученной программы;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отвечать на вопросы по содержанию прочитанного, ставить вопросы к текстам и пересказывать их;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обращенную речь в соответствии с параметрами возрастной нормы;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фонетически правильно оформлять звуковую сторону речи;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передавать слоговую структуру слов, используемых в самостоятельной речи;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ользоваться</a:t>
            </a: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самостоятельной речи простыми распространенными и сложными предложениями; владеть навыками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объединения их в рассказ;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владеть навыками диалогической речи;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владеть навыками словообразования: продуцировать названия существительных от глаголов, прилагательных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существительных и глаголов, уменьшительно-ласкательных и увеличительных форм существительных и пр.;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использовать в спонтанном общении слова различных лексико-грамматических категорий (существительные,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глаголы, наречия, прилагательные, местоимения и т.д.</a:t>
            </a:r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19142</Words>
  <Application>WPS Presentation</Application>
  <PresentationFormat>Широкоэкранный</PresentationFormat>
  <Paragraphs>239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1" baseType="lpstr">
      <vt:lpstr>Arial</vt:lpstr>
      <vt:lpstr>SimSun</vt:lpstr>
      <vt:lpstr>Wingdings</vt:lpstr>
      <vt:lpstr>Wingdings 3</vt:lpstr>
      <vt:lpstr>Arial</vt:lpstr>
      <vt:lpstr>Times New Roman</vt:lpstr>
      <vt:lpstr>Microsoft YaHei</vt:lpstr>
      <vt:lpstr>Arial Unicode MS</vt:lpstr>
      <vt:lpstr>Trebuchet MS</vt:lpstr>
      <vt:lpstr>Calibri</vt:lpstr>
      <vt:lpstr>Аспект</vt:lpstr>
      <vt:lpstr>МБДОУ "Детский сад №126 комбинированного вида с  татарским языком воспитания и обучения"  Московского района г. Казани</vt:lpstr>
      <vt:lpstr>Характеристика образовательного учреждения,  осуществляющего образовательную деятельность</vt:lpstr>
      <vt:lpstr>Образовательная программа МБДОУ № 126 является основным  нормативным документом, регламентирующим содержание и  организацию образовательной деятельности нашего  учреждения.  Программа обеспечивает разностороннее развитие детей в  возрасте от 2 до 7 лет с учетом их возрастных и индивидуальных  особенностей по основным областям: социально - коммуникативное развитие, познавательное развитие, речевое развитие, художественно-эстетическое развитие, физическое развитие.  Направлена на формирование общей культуры, развитие  физических, интеллектуальных, нравственных, эстетических и  личностных качеств, формирование предпосылок учебной  деятельности, сохранение и укрепление здоровья детей  дошкольного возраста.  </vt:lpstr>
      <vt:lpstr> Программа состоит из 2–х частей: обязательной, которая составляет 60% от ее общего объема и части, формируемую участниками образовательных отношений – 40% от ее общего объема. Обе части являются взаимодополняющими и необходимыми с точки зрения реализации требований Федерального государственного образовательного стандарта дошкольного образования. В Программе учтены концептуальные положения используемой в учреждении примерной основной общеобразовательной программы дошкольного образования «От рождения до школы» под редакцией Н. Е. Вераксы, Т. С. Комаровой, М. А. Васильевой. Часть программы, формируемая участниками образовательных отношений, составлена с учётом образовательных потребностей, интересов и мотивов детей, членов их семей и педагогов; расширяет и углубляет содержание образовательных областей обязательной части программы с учетом парциальных программ и педагогических технологий: -Парциальная программа художественно-эстетического развития детей 2-7 лет «Цветные ладошки», И.А. Лыкова. -Юный эколог. Программа экологического воспитания в детском саду, С.Н.Николаева. -УМК «Говорим по-татарски», Зарипова З.М., Кидрячева Р.Г., Исаева Р.С.; УМК «Туган телдə сөйлəшəбез» - «Говорим на родном языке», Хазратова Ф.В., Зарипова З.М. -Региональная образовательная программа дошкольного образования», Р.К.Шаехова</vt:lpstr>
      <vt:lpstr>Цель программы: позитивная социализация и всестороннее развитие ребенка раннего и дошкольного возраста в соответствующих его возрасту детских видах деятельности  Задачи: •охрана и укрепление физического и психического здоровья детей, в том числе их эмоционального благополучия; •обеспечение 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здоровья); •обеспечение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 •создание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ребёнка как субъекта отношений с самим собой, другими детьми, взрослыми и миром; •объединение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 •формирование 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формирование предпосылок учебной деятельности; •обеспечение вариативности и разнообразия содержания Программы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 •формирование социокультурной среды, соответствующей возрастным, индивидуальным, психологическим и физиологическим особенностям детей; •обеспечение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</vt:lpstr>
      <vt:lpstr>Задачи части, формируемой участниками образовательных отношений (региональные и приоритетные направления развития): видах деятельности     развитие и укрепление межнациональных коммуникаций через изучение государственных (русского и татарского) языков РТ   оказание квалифицированной помощи детям с нарушениями речи: выравнивание речевого и психофизического развития детей с фонетико - фонематическим недоразвитием речи (ФФН) и общим недоразвитием речи (ОНР);   формирование ценности здорового образа жизни, навыков уверенного и безопасного поведения на улице и в транспорте</vt:lpstr>
      <vt:lpstr>Планируемые результаты освоения основной Программы Согласно ФГОС, результаты должны быть представлены в виде целевых ориентиров,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</vt:lpstr>
      <vt:lpstr>Планируемые результаты освоения основной Программы</vt:lpstr>
      <vt:lpstr>Планируемые результаты освоения основной Программы</vt:lpstr>
      <vt:lpstr>PowerPoint 演示文稿</vt:lpstr>
      <vt:lpstr>PowerPoint 演示文稿</vt:lpstr>
      <vt:lpstr>Задачи образовательных областей</vt:lpstr>
      <vt:lpstr>Задачи образовательных областей</vt:lpstr>
      <vt:lpstr>Задачи образовательных областей</vt:lpstr>
      <vt:lpstr>Задачи образовательных областей</vt:lpstr>
      <vt:lpstr>Задачи образовательных областей</vt:lpstr>
      <vt:lpstr>Особенности организации образовательного процесса.</vt:lpstr>
      <vt:lpstr>Условия реализации программы.</vt:lpstr>
      <vt:lpstr>Условия реализации программы.</vt:lpstr>
      <vt:lpstr>Взаимодействие с семьей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"Детский сад №126 комбинированного вида с  татарским языком воспитания и обучения"  Московского района г. Казани</dc:title>
  <dc:creator>Пользователь Windows</dc:creator>
  <cp:lastModifiedBy>USER-SAD</cp:lastModifiedBy>
  <cp:revision>15</cp:revision>
  <dcterms:created xsi:type="dcterms:W3CDTF">2022-05-16T07:09:00Z</dcterms:created>
  <dcterms:modified xsi:type="dcterms:W3CDTF">2023-09-19T07:12:02Z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4B05DDE00380418AAFE4855045C895A2_13</vt:lpwstr>
  </property>
  <property fmtid="{D5CDD505-2E9C-101B-9397-08002B2CF9AE}" pid="3" name="KSOProductBuildVer">
    <vt:lpwstr>1049-12.2.0.13201</vt:lpwstr>
  </property>
</Properties>
</file>